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76" r:id="rId2"/>
    <p:sldId id="288" r:id="rId3"/>
    <p:sldId id="277" r:id="rId4"/>
    <p:sldId id="278" r:id="rId5"/>
    <p:sldId id="279" r:id="rId6"/>
    <p:sldId id="289" r:id="rId7"/>
    <p:sldId id="281" r:id="rId8"/>
    <p:sldId id="282" r:id="rId9"/>
    <p:sldId id="283" r:id="rId10"/>
    <p:sldId id="284" r:id="rId11"/>
    <p:sldId id="285" r:id="rId12"/>
    <p:sldId id="286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BF120E-5772-4DEB-9711-ABDEEFBFB1A7}" type="datetimeFigureOut">
              <a:rPr lang="ru-RU" smtClean="0"/>
              <a:t>22.01.2021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B1018E-35DB-4FC8-BE6D-91BA7D52908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77991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22.01.2021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252536" y="2564904"/>
            <a:ext cx="7772400" cy="1470025"/>
          </a:xfrm>
        </p:spPr>
        <p:txBody>
          <a:bodyPr>
            <a:noAutofit/>
          </a:bodyPr>
          <a:lstStyle/>
          <a:p>
            <a:r>
              <a:rPr lang="ru-RU" sz="5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АВТОМОБИЛЬНЫЕ ДОРОГИ</a:t>
            </a:r>
            <a:endParaRPr lang="ru-RU" sz="5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6837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Литература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lvl="0">
              <a:spcBef>
                <a:spcPts val="0"/>
              </a:spcBef>
            </a:pPr>
            <a:r>
              <a:rPr lang="kk-KZ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Эксплуатация автомобильных дорог: учебное пособие для автодорожных вузов / А.К. Киялбаев, С.Н. Киялбай – Москва-Алматы: МАДО, КазАДИ, 2017. – 342 с.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spcBef>
                <a:spcPts val="0"/>
              </a:spcBef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Справочная энциклопедия дорожника. Том </a:t>
            </a:r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Ремонт и содержание автомобильных дорог   /Под. ред. А.</a:t>
            </a:r>
            <a:r>
              <a:rPr lang="kk-KZ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П. Васильева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–М.: Транспорт, 2004.</a:t>
            </a:r>
          </a:p>
          <a:p>
            <a:pPr lvl="0">
              <a:spcBef>
                <a:spcPts val="0"/>
              </a:spcBef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Справочник дорожного мастера. Строительство, эксплуатация и ремонт    автомобильных дорог. – М.: Инфра-Инженерия, 2005.</a:t>
            </a:r>
          </a:p>
          <a:p>
            <a:pPr lvl="0">
              <a:spcBef>
                <a:spcPts val="0"/>
              </a:spcBef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Диагностика автомобильных дорог</a:t>
            </a:r>
            <a:r>
              <a:rPr lang="ru-RU" sz="1400" cap="all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у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чебно-методическое пособие / И.И.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Леонович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С.В. Богданович. – Минск: БНТУ, 2012. – 226 с.</a:t>
            </a:r>
          </a:p>
          <a:p>
            <a:pPr lvl="0">
              <a:spcBef>
                <a:spcPts val="0"/>
              </a:spcBef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Эксплуатация автомобильных дорог, т.</a:t>
            </a:r>
            <a:r>
              <a:rPr lang="kk-KZ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1-2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.: учебник для студентов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высш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учеб. заведений /А.П. Васильев – М.: Издательский центр «Академия», 2010 –320 с.</a:t>
            </a:r>
          </a:p>
          <a:p>
            <a:pPr lvl="0">
              <a:spcBef>
                <a:spcPts val="0"/>
              </a:spcBef>
            </a:pPr>
            <a:r>
              <a:rPr lang="kk-KZ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 РК 218-27-2014 «Инструкция по диагностике и оценке транспортно-эксплуатационного состояния автомобильных дорог»;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spcBef>
                <a:spcPts val="0"/>
              </a:spcBef>
            </a:pPr>
            <a:r>
              <a:rPr lang="kk-KZ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 РК 218-03-02 «Инструкция по оценке ровности дорожных покрытий толчкомером»;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spcBef>
                <a:spcPts val="0"/>
              </a:spcBef>
            </a:pPr>
            <a:r>
              <a:rPr lang="kk-KZ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 РК 218-35-2016 «Инструкция по контролю качества и приемке работ при строительстве и ремонте автомобильных дорог»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spcBef>
                <a:spcPts val="0"/>
              </a:spcBef>
            </a:pPr>
            <a:r>
              <a:rPr lang="kk-KZ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 РК 218-05-97 «Рекомендации по оценке прочности и расчет усиления нежестких дорожных одежд»;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spcBef>
                <a:spcPts val="0"/>
              </a:spcBef>
            </a:pPr>
            <a:r>
              <a:rPr lang="kk-KZ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ОСТ 304.3-96 «Автомобильные дороги.Методы определения коэффициента сцепления колеса автомобиля с дорожным покрытием»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spcBef>
                <a:spcPts val="0"/>
              </a:spcBef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 РК 218-05.1-05 «Инструкция по назначению межремонтных сроков службы нежестких дорожных одежд и покрытий»</a:t>
            </a:r>
          </a:p>
          <a:p>
            <a:pPr lvl="0">
              <a:spcBef>
                <a:spcPts val="0"/>
              </a:spcBef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 РК 1279-2004 «Методы определения шероховатости дорожного покрытия и коэффициента сцепления колес автомобиля с дорожным покрытием»</a:t>
            </a:r>
          </a:p>
          <a:p>
            <a:pPr lvl="0">
              <a:spcBef>
                <a:spcPts val="0"/>
              </a:spcBef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 Республики Казахстан от 17.07.2001 №245-II «Об автомобильных дорогах»</a:t>
            </a:r>
          </a:p>
          <a:p>
            <a:pPr lvl="0">
              <a:spcBef>
                <a:spcPts val="0"/>
              </a:spcBef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 Республики Казахстан от 16 июля 2001 года № 242-II «Об архитектурной, градостроительной и строительной деятельности в Республике Казахстан» (с изменениями и дополнениями по состоянию на 13.02.2012 г.)</a:t>
            </a:r>
          </a:p>
        </p:txBody>
      </p:sp>
    </p:spTree>
    <p:extLst>
      <p:ext uri="{BB962C8B-B14F-4D97-AF65-F5344CB8AC3E}">
        <p14:creationId xmlns:p14="http://schemas.microsoft.com/office/powerpoint/2010/main" val="3858937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836712"/>
            <a:ext cx="7571184" cy="792088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задачи развития автомобильных дорог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209331"/>
          </a:xfrm>
        </p:spPr>
        <p:txBody>
          <a:bodyPr>
            <a:normAutofit fontScale="92500" lnSpcReduction="20000"/>
          </a:bodyPr>
          <a:lstStyle/>
          <a:p>
            <a:pPr lvl="0">
              <a:buFont typeface="Times New Roman" panose="02020603050405020304" pitchFamily="18" charset="0"/>
              <a:buChar char="−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сохранение существующей автодорожной сети, повышение ее транспортно-эксплуатационного состояния за счет проведения полного комплекса работ по модернизации, ремонту и содержанию дорог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Font typeface="Times New Roman" panose="02020603050405020304" pitchFamily="18" charset="0"/>
              <a:buChar char="−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приоритетное развитие опорной дорожной сети, в первую очередь, участков автомагистралей в составе международных транспортных коридоров, реализация проектов строительства скоростных автодорог, в том числе с привлечением частных инвестиций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Font typeface="Times New Roman" panose="02020603050405020304" pitchFamily="18" charset="0"/>
              <a:buChar char="−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и развитие сети областных и районных автомобильных дорог, а также улично-дорожной сети населенных пунктов.</a:t>
            </a:r>
          </a:p>
          <a:p>
            <a:pPr>
              <a:buFont typeface="Times New Roman" panose="02020603050405020304" pitchFamily="18" charset="0"/>
              <a:buChar char="−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1697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07703" y="476672"/>
            <a:ext cx="6788621" cy="648072"/>
          </a:xfrm>
        </p:spPr>
        <p:txBody>
          <a:bodyPr>
            <a:normAutofit fontScale="90000"/>
          </a:bodyPr>
          <a:lstStyle/>
          <a:p>
            <a:r>
              <a:rPr lang="kk-KZ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Тенденции, которые требуют развития дорожной отрасли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896544"/>
          </a:xfrm>
        </p:spPr>
        <p:txBody>
          <a:bodyPr>
            <a:noAutofit/>
          </a:bodyPr>
          <a:lstStyle/>
          <a:p>
            <a:pPr lvl="1"/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принципиально новый подход к развитию дорожной инфраструктуры, которая должна расширять возможности экономического роста, интегрировать национальную экономику в глобальную среду, а также двигаться в регионы внутри страны;</a:t>
            </a:r>
          </a:p>
          <a:p>
            <a:pPr lvl="1"/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ускоренное старение дорожных инфраструктур вследствие роста интенсивности движения и, особенно, движения тяжелого автотранспорта. В условиях износа дорожной инфраструктуры инвестиционные приоритеты со строительства дорог и расширения сети дорог постепенно будут смещаться на ее содержание, ремонт и эксплуатацию существующей инфраструктуры для повышения ее технических характеристик;</a:t>
            </a:r>
          </a:p>
          <a:p>
            <a:pPr lvl="1"/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постоянный рост потребности в ресурсах на дорожную инфраструктуру из-за увеличения интенсивности движения на дорогах, повышения требований общества к качеству дорог и придорожного сервиса и соответственно роста издержек;</a:t>
            </a:r>
          </a:p>
          <a:p>
            <a:pPr lvl="1"/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наращивание управленческого опыта, который выражается в повышении производительности и результативности, а также необходимости в прозрачной отчетности дорожной отрасли перед обществом за расходованием бюджетных средств и внедрение стиля управления, присущего частному сектору;</a:t>
            </a:r>
          </a:p>
          <a:p>
            <a:pPr lvl="1"/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условиях рыночной экономики дорожная отрасль может управляться как бизнес. Концепция подобного управления получила название «Управление дорожными активами», доказывая, что в условиях рыночной экономики дорожная отрасль может противостоять объективным тенденциям и, главное, отвечать ожиданиям общества относительно качества дорожных активов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6325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 descr="C:\Users\Бакытбек\Desktop\титул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9050" y="-19050"/>
            <a:ext cx="9163050" cy="687705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420888"/>
            <a:ext cx="7200800" cy="2232248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FFFF00"/>
                </a:solidFill>
                <a:latin typeface="Century Gothic" pitchFamily="34" charset="0"/>
              </a:rPr>
              <a:t>Сеть автомобильных дорог</a:t>
            </a:r>
            <a:r>
              <a:rPr lang="kk-KZ" b="1" dirty="0">
                <a:solidFill>
                  <a:srgbClr val="FFFF00"/>
                </a:solidFill>
                <a:latin typeface="Century Gothic" pitchFamily="34" charset="0"/>
              </a:rPr>
              <a:t> </a:t>
            </a:r>
            <a:r>
              <a:rPr lang="en-US" b="1" dirty="0">
                <a:solidFill>
                  <a:srgbClr val="FFFF00"/>
                </a:solidFill>
                <a:latin typeface="Century Gothic" pitchFamily="34" charset="0"/>
              </a:rPr>
              <a:t/>
            </a:r>
            <a:br>
              <a:rPr lang="en-US" b="1" dirty="0">
                <a:solidFill>
                  <a:srgbClr val="FFFF00"/>
                </a:solidFill>
                <a:latin typeface="Century Gothic" pitchFamily="34" charset="0"/>
              </a:rPr>
            </a:br>
            <a:r>
              <a:rPr lang="kk-KZ" b="1" dirty="0">
                <a:solidFill>
                  <a:srgbClr val="FFFF00"/>
                </a:solidFill>
                <a:latin typeface="Century Gothic" pitchFamily="34" charset="0"/>
              </a:rPr>
              <a:t>Республики Казахстан</a:t>
            </a:r>
            <a:r>
              <a:rPr lang="ru-RU" dirty="0">
                <a:solidFill>
                  <a:srgbClr val="FFFF00"/>
                </a:solidFill>
                <a:latin typeface="Century Gothic" pitchFamily="34" charset="0"/>
              </a:rPr>
              <a:t/>
            </a:r>
            <a:br>
              <a:rPr lang="ru-RU" dirty="0">
                <a:solidFill>
                  <a:srgbClr val="FFFF00"/>
                </a:solidFill>
                <a:latin typeface="Century Gothic" pitchFamily="34" charset="0"/>
              </a:rPr>
            </a:br>
            <a:endParaRPr lang="ru-RU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163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rmAutofit fontScale="90000"/>
          </a:bodyPr>
          <a:lstStyle/>
          <a:p>
            <a:pPr algn="r"/>
            <a:r>
              <a:rPr lang="ru-RU" sz="2200" b="1" dirty="0" smtClean="0">
                <a:solidFill>
                  <a:schemeClr val="bg1"/>
                </a:solidFill>
                <a:latin typeface="Century Gothic" pitchFamily="34" charset="0"/>
              </a:rPr>
              <a:t/>
            </a:r>
            <a:br>
              <a:rPr lang="ru-RU" sz="2200" b="1" dirty="0" smtClean="0">
                <a:solidFill>
                  <a:schemeClr val="bg1"/>
                </a:solidFill>
                <a:latin typeface="Century Gothic" pitchFamily="34" charset="0"/>
              </a:rPr>
            </a:br>
            <a:r>
              <a:rPr lang="ru-RU" sz="2200" b="1" dirty="0">
                <a:solidFill>
                  <a:schemeClr val="bg1"/>
                </a:solidFill>
                <a:latin typeface="Century Gothic" pitchFamily="34" charset="0"/>
              </a:rPr>
              <a:t/>
            </a:r>
            <a:br>
              <a:rPr lang="ru-RU" sz="2200" b="1" dirty="0">
                <a:solidFill>
                  <a:schemeClr val="bg1"/>
                </a:solidFill>
                <a:latin typeface="Century Gothic" pitchFamily="34" charset="0"/>
              </a:rPr>
            </a:br>
            <a:r>
              <a:rPr lang="ru-RU" sz="2200" b="1" dirty="0" smtClean="0">
                <a:solidFill>
                  <a:schemeClr val="bg1"/>
                </a:solidFill>
                <a:latin typeface="Century Gothic" pitchFamily="34" charset="0"/>
              </a:rPr>
              <a:t/>
            </a:r>
            <a:br>
              <a:rPr lang="ru-RU" sz="2200" b="1" dirty="0" smtClean="0">
                <a:solidFill>
                  <a:schemeClr val="bg1"/>
                </a:solidFill>
                <a:latin typeface="Century Gothic" pitchFamily="34" charset="0"/>
              </a:rPr>
            </a:br>
            <a:r>
              <a:rPr lang="ru-RU" sz="2200" b="1" dirty="0">
                <a:solidFill>
                  <a:schemeClr val="bg1"/>
                </a:solidFill>
                <a:latin typeface="Century Gothic" pitchFamily="34" charset="0"/>
              </a:rPr>
              <a:t/>
            </a:r>
            <a:br>
              <a:rPr lang="ru-RU" sz="2200" b="1" dirty="0">
                <a:solidFill>
                  <a:schemeClr val="bg1"/>
                </a:solidFill>
                <a:latin typeface="Century Gothic" pitchFamily="34" charset="0"/>
              </a:rPr>
            </a:br>
            <a:r>
              <a:rPr lang="ru-RU" sz="3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Сеть </a:t>
            </a:r>
            <a:r>
              <a:rPr lang="ru-RU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автомобильных дорог</a:t>
            </a:r>
            <a:r>
              <a:rPr lang="kk-KZ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3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Казахстан</a:t>
            </a:r>
            <a:r>
              <a:rPr lang="ru-RU" sz="2200" dirty="0">
                <a:solidFill>
                  <a:schemeClr val="bg1"/>
                </a:solidFill>
                <a:latin typeface="Century Gothic" pitchFamily="34" charset="0"/>
              </a:rPr>
              <a:t/>
            </a:r>
            <a:br>
              <a:rPr lang="ru-RU" sz="2200" dirty="0">
                <a:solidFill>
                  <a:schemeClr val="bg1"/>
                </a:solidFill>
                <a:latin typeface="Century Gothic" pitchFamily="34" charset="0"/>
              </a:rPr>
            </a:br>
            <a:r>
              <a:rPr lang="ru-RU" dirty="0">
                <a:solidFill>
                  <a:schemeClr val="bg1"/>
                </a:solidFill>
                <a:latin typeface="Century Gothic" pitchFamily="34" charset="0"/>
              </a:rPr>
              <a:t/>
            </a:r>
            <a:br>
              <a:rPr lang="ru-RU" dirty="0">
                <a:solidFill>
                  <a:schemeClr val="bg1"/>
                </a:solidFill>
                <a:latin typeface="Century Gothic" pitchFamily="34" charset="0"/>
              </a:rPr>
            </a:br>
            <a:endParaRPr lang="ru-RU" dirty="0"/>
          </a:p>
        </p:txBody>
      </p:sp>
      <p:pic>
        <p:nvPicPr>
          <p:cNvPr id="6" name="Рисунок 5"/>
          <p:cNvPicPr/>
          <p:nvPr/>
        </p:nvPicPr>
        <p:blipFill>
          <a:blip r:embed="rId3"/>
          <a:stretch>
            <a:fillRect/>
          </a:stretch>
        </p:blipFill>
        <p:spPr>
          <a:xfrm>
            <a:off x="1475656" y="1268760"/>
            <a:ext cx="6912768" cy="4824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8259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6928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6725" y="548680"/>
            <a:ext cx="8229600" cy="1143000"/>
          </a:xfrm>
        </p:spPr>
        <p:txBody>
          <a:bodyPr>
            <a:noAutofit/>
          </a:bodyPr>
          <a:lstStyle/>
          <a:p>
            <a:pPr algn="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Состояние сети автодорог </a:t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республиканского значения </a:t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состоянию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2013 </a:t>
            </a:r>
            <a:r>
              <a:rPr lang="en-US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2348880"/>
            <a:ext cx="8280920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72282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824" y="404664"/>
            <a:ext cx="8244408" cy="1143000"/>
          </a:xfrm>
        </p:spPr>
        <p:txBody>
          <a:bodyPr>
            <a:normAutofit/>
          </a:bodyPr>
          <a:lstStyle/>
          <a:p>
            <a:pPr algn="r"/>
            <a:r>
              <a:rPr lang="kk-KZ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актическое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</a:t>
            </a:r>
            <a:r>
              <a:rPr lang="en-US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остояни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автомобильных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дорог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Казахстана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664" y="1844824"/>
            <a:ext cx="6637020" cy="4247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52391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 descr="L:\Нурлан\computer 2\Map\All\Коридоры\A4.tif"/>
          <p:cNvPicPr/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6000"/>
                    </a14:imgEffect>
                    <a14:imgEffect>
                      <a14:brightnessContrast bright="7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97029" y="1048834"/>
            <a:ext cx="8968992" cy="5504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Овал 1"/>
          <p:cNvSpPr/>
          <p:nvPr/>
        </p:nvSpPr>
        <p:spPr>
          <a:xfrm>
            <a:off x="5208057" y="5877272"/>
            <a:ext cx="216024" cy="216024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C00000"/>
                </a:solidFill>
              </a:rPr>
              <a:t>1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6228184" y="5445224"/>
            <a:ext cx="216024" cy="216024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C00000"/>
                </a:solidFill>
              </a:rPr>
              <a:t>1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7596336" y="4941168"/>
            <a:ext cx="216024" cy="216024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C00000"/>
                </a:solidFill>
              </a:rPr>
              <a:t>1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4992033" y="5553236"/>
            <a:ext cx="216024" cy="216024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C00000"/>
                </a:solidFill>
              </a:rPr>
              <a:t>2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3347864" y="4005064"/>
            <a:ext cx="216024" cy="216024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C00000"/>
                </a:solidFill>
              </a:rPr>
              <a:t>2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1475656" y="2564904"/>
            <a:ext cx="216024" cy="216024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C00000"/>
                </a:solidFill>
              </a:rPr>
              <a:t>2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1691680" y="4365104"/>
            <a:ext cx="216024" cy="216024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C00000"/>
                </a:solidFill>
              </a:rPr>
              <a:t>4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1043608" y="5157192"/>
            <a:ext cx="216024" cy="216024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C00000"/>
                </a:solidFill>
              </a:rPr>
              <a:t>4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755576" y="3816608"/>
            <a:ext cx="216024" cy="216024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C00000"/>
                </a:solidFill>
              </a:rPr>
              <a:t>4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6292063" y="3992727"/>
            <a:ext cx="216024" cy="216024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C00000"/>
                </a:solidFill>
              </a:rPr>
              <a:t>3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4992033" y="1772816"/>
            <a:ext cx="216024" cy="216024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C00000"/>
                </a:solidFill>
              </a:rPr>
              <a:t>3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8100392" y="3438525"/>
            <a:ext cx="216024" cy="216024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C00000"/>
                </a:solidFill>
              </a:rPr>
              <a:t>5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8" name="Овал 17"/>
          <p:cNvSpPr/>
          <p:nvPr/>
        </p:nvSpPr>
        <p:spPr>
          <a:xfrm>
            <a:off x="6660232" y="2456892"/>
            <a:ext cx="216024" cy="216024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C00000"/>
                </a:solidFill>
              </a:rPr>
              <a:t>5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4221032" y="2456892"/>
            <a:ext cx="216024" cy="216024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C00000"/>
                </a:solidFill>
              </a:rPr>
              <a:t>6</a:t>
            </a:r>
            <a:endParaRPr lang="ru-RU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5370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072" name="Группа 3071"/>
          <p:cNvGrpSpPr/>
          <p:nvPr/>
        </p:nvGrpSpPr>
        <p:grpSpPr>
          <a:xfrm>
            <a:off x="435094" y="325483"/>
            <a:ext cx="8559165" cy="6055845"/>
            <a:chOff x="435094" y="325483"/>
            <a:chExt cx="8559165" cy="6055845"/>
          </a:xfrm>
        </p:grpSpPr>
        <p:grpSp>
          <p:nvGrpSpPr>
            <p:cNvPr id="28" name="Группа 27"/>
            <p:cNvGrpSpPr/>
            <p:nvPr/>
          </p:nvGrpSpPr>
          <p:grpSpPr>
            <a:xfrm>
              <a:off x="435094" y="325483"/>
              <a:ext cx="8559165" cy="4801691"/>
              <a:chOff x="467544" y="548679"/>
              <a:chExt cx="8559165" cy="4801691"/>
            </a:xfrm>
          </p:grpSpPr>
          <p:grpSp>
            <p:nvGrpSpPr>
              <p:cNvPr id="7" name="Группа 6"/>
              <p:cNvGrpSpPr/>
              <p:nvPr/>
            </p:nvGrpSpPr>
            <p:grpSpPr>
              <a:xfrm>
                <a:off x="467544" y="548679"/>
                <a:ext cx="8559165" cy="4801691"/>
                <a:chOff x="467544" y="548679"/>
                <a:chExt cx="8559165" cy="4801691"/>
              </a:xfrm>
            </p:grpSpPr>
            <p:pic>
              <p:nvPicPr>
                <p:cNvPr id="3076" name="Picture 4" descr="http://upload.wikimedia.org/wikipedia/commons/thumb/e/ef/Uzhn-Kz_obl.svg/2000px-Uzhn-Kz_obl.svg.png"/>
                <p:cNvPicPr>
                  <a:picLocks noChangeAspect="1" noChangeArrowheads="1"/>
                </p:cNvPicPr>
                <p:nvPr/>
              </p:nvPicPr>
              <p:blipFill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7544" y="548679"/>
                  <a:ext cx="8559165" cy="480169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6" name="Скругленный прямоугольник 5"/>
                <p:cNvSpPr/>
                <p:nvPr/>
              </p:nvSpPr>
              <p:spPr>
                <a:xfrm>
                  <a:off x="5220072" y="1556792"/>
                  <a:ext cx="910620" cy="576064"/>
                </a:xfrm>
                <a:prstGeom prst="roundRect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kk-KZ" sz="1400" dirty="0" smtClean="0">
                      <a:cs typeface="Times New Roman" panose="02020603050405020304" pitchFamily="18" charset="0"/>
                    </a:rPr>
                    <a:t>Центр</a:t>
                  </a:r>
                </a:p>
                <a:p>
                  <a:pPr algn="ctr"/>
                  <a:r>
                    <a:rPr lang="ru-RU" sz="1400" dirty="0" smtClean="0">
                      <a:cs typeface="Times New Roman" panose="02020603050405020304" pitchFamily="18" charset="0"/>
                    </a:rPr>
                    <a:t>(Астана)</a:t>
                  </a:r>
                  <a:endParaRPr lang="ru-RU" sz="1400" dirty="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9" name="Скругленный прямоугольник 8"/>
                <p:cNvSpPr/>
                <p:nvPr/>
              </p:nvSpPr>
              <p:spPr>
                <a:xfrm>
                  <a:off x="7380312" y="1772816"/>
                  <a:ext cx="910620" cy="576064"/>
                </a:xfrm>
                <a:prstGeom prst="roundRect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kk-KZ" sz="1400" dirty="0" smtClean="0">
                      <a:cs typeface="Times New Roman" panose="02020603050405020304" pitchFamily="18" charset="0"/>
                    </a:rPr>
                    <a:t>Восток</a:t>
                  </a:r>
                </a:p>
                <a:p>
                  <a:pPr algn="ctr"/>
                  <a:r>
                    <a:rPr lang="ru-RU" sz="1400" dirty="0" smtClean="0">
                      <a:cs typeface="Times New Roman" panose="02020603050405020304" pitchFamily="18" charset="0"/>
                    </a:rPr>
                    <a:t>(У-Ка)</a:t>
                  </a:r>
                  <a:endParaRPr lang="ru-RU" sz="1400" dirty="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0" name="Скругленный прямоугольник 9"/>
                <p:cNvSpPr/>
                <p:nvPr/>
              </p:nvSpPr>
              <p:spPr>
                <a:xfrm>
                  <a:off x="6607347" y="3831526"/>
                  <a:ext cx="1008112" cy="576064"/>
                </a:xfrm>
                <a:prstGeom prst="roundRect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kk-KZ" sz="1400" dirty="0" smtClean="0">
                      <a:cs typeface="Times New Roman" panose="02020603050405020304" pitchFamily="18" charset="0"/>
                    </a:rPr>
                    <a:t>Юг</a:t>
                  </a:r>
                </a:p>
                <a:p>
                  <a:pPr algn="ctr"/>
                  <a:r>
                    <a:rPr lang="ru-RU" sz="1400" dirty="0" smtClean="0">
                      <a:cs typeface="Times New Roman" panose="02020603050405020304" pitchFamily="18" charset="0"/>
                    </a:rPr>
                    <a:t>(Алматы)</a:t>
                  </a:r>
                  <a:endParaRPr lang="ru-RU" sz="1400" dirty="0"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1" name="Скругленный прямоугольник 10"/>
                <p:cNvSpPr/>
                <p:nvPr/>
              </p:nvSpPr>
              <p:spPr>
                <a:xfrm>
                  <a:off x="1403648" y="3573016"/>
                  <a:ext cx="910620" cy="576064"/>
                </a:xfrm>
                <a:prstGeom prst="roundRect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kk-KZ" sz="1400" dirty="0" smtClean="0">
                      <a:cs typeface="Times New Roman" panose="02020603050405020304" pitchFamily="18" charset="0"/>
                    </a:rPr>
                    <a:t>Запад</a:t>
                  </a:r>
                </a:p>
                <a:p>
                  <a:pPr algn="ctr"/>
                  <a:r>
                    <a:rPr lang="ru-RU" sz="1400" dirty="0" smtClean="0">
                      <a:cs typeface="Times New Roman" panose="02020603050405020304" pitchFamily="18" charset="0"/>
                    </a:rPr>
                    <a:t>(Актау)</a:t>
                  </a:r>
                  <a:endParaRPr lang="ru-RU" sz="1400" dirty="0">
                    <a:cs typeface="Times New Roman" panose="02020603050405020304" pitchFamily="18" charset="0"/>
                  </a:endParaRPr>
                </a:p>
              </p:txBody>
            </p:sp>
          </p:grpSp>
          <p:cxnSp>
            <p:nvCxnSpPr>
              <p:cNvPr id="22" name="Прямая соединительная линия 21"/>
              <p:cNvCxnSpPr>
                <a:stCxn id="6" idx="1"/>
                <a:endCxn id="11" idx="0"/>
              </p:cNvCxnSpPr>
              <p:nvPr/>
            </p:nvCxnSpPr>
            <p:spPr>
              <a:xfrm flipH="1">
                <a:off x="1858958" y="1844824"/>
                <a:ext cx="3361114" cy="1728192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4" name="Прямая соединительная линия 23"/>
              <p:cNvCxnSpPr>
                <a:stCxn id="6" idx="2"/>
                <a:endCxn id="10" idx="0"/>
              </p:cNvCxnSpPr>
              <p:nvPr/>
            </p:nvCxnSpPr>
            <p:spPr>
              <a:xfrm>
                <a:off x="5675382" y="2132856"/>
                <a:ext cx="1436021" cy="1698670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6" name="Прямая соединительная линия 25"/>
              <p:cNvCxnSpPr>
                <a:stCxn id="6" idx="3"/>
                <a:endCxn id="9" idx="1"/>
              </p:cNvCxnSpPr>
              <p:nvPr/>
            </p:nvCxnSpPr>
            <p:spPr>
              <a:xfrm>
                <a:off x="6130692" y="1844824"/>
                <a:ext cx="1249620" cy="216024"/>
              </a:xfrm>
              <a:prstGeom prst="line">
                <a:avLst/>
              </a:prstGeom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7" name="Овал 26"/>
              <p:cNvSpPr/>
              <p:nvPr/>
            </p:nvSpPr>
            <p:spPr>
              <a:xfrm>
                <a:off x="3325404" y="2489844"/>
                <a:ext cx="432048" cy="432048"/>
              </a:xfrm>
              <a:prstGeom prst="ellipse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ru-RU" dirty="0"/>
                  <a:t>3</a:t>
                </a:r>
              </a:p>
            </p:txBody>
          </p:sp>
          <p:sp>
            <p:nvSpPr>
              <p:cNvPr id="30" name="Овал 29"/>
              <p:cNvSpPr/>
              <p:nvPr/>
            </p:nvSpPr>
            <p:spPr>
              <a:xfrm>
                <a:off x="6130692" y="2705868"/>
                <a:ext cx="432048" cy="432048"/>
              </a:xfrm>
              <a:prstGeom prst="ellipse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ru-RU" dirty="0" smtClean="0"/>
                  <a:t>1</a:t>
                </a:r>
                <a:endParaRPr lang="ru-RU" dirty="0"/>
              </a:p>
            </p:txBody>
          </p:sp>
          <p:sp>
            <p:nvSpPr>
              <p:cNvPr id="31" name="Овал 30"/>
              <p:cNvSpPr/>
              <p:nvPr/>
            </p:nvSpPr>
            <p:spPr>
              <a:xfrm>
                <a:off x="6539478" y="1736812"/>
                <a:ext cx="432048" cy="432048"/>
              </a:xfrm>
              <a:prstGeom prst="ellipse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ru-RU" dirty="0" smtClean="0"/>
                  <a:t>2</a:t>
                </a:r>
                <a:endParaRPr lang="ru-RU" dirty="0"/>
              </a:p>
            </p:txBody>
          </p:sp>
        </p:grpSp>
        <p:sp>
          <p:nvSpPr>
            <p:cNvPr id="29" name="Скругленный прямоугольник 28"/>
            <p:cNvSpPr/>
            <p:nvPr/>
          </p:nvSpPr>
          <p:spPr>
            <a:xfrm>
              <a:off x="1572995" y="4653136"/>
              <a:ext cx="4957295" cy="1728192"/>
            </a:xfrm>
            <a:prstGeom prst="round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228600" indent="-228600">
                <a:buAutoNum type="arabicPeriod"/>
              </a:pPr>
              <a:r>
                <a:rPr lang="ru-RU" sz="1600" dirty="0" smtClean="0">
                  <a:cs typeface="Times New Roman" panose="02020603050405020304" pitchFamily="18" charset="0"/>
                </a:rPr>
                <a:t>Центр-Юг (Астана-Караганды-Балхаш-Алматы)</a:t>
              </a:r>
            </a:p>
            <a:p>
              <a:pPr marL="228600" indent="-228600">
                <a:buAutoNum type="arabicPeriod"/>
              </a:pPr>
              <a:r>
                <a:rPr lang="ru-RU" sz="1600" dirty="0" smtClean="0">
                  <a:cs typeface="Times New Roman" panose="02020603050405020304" pitchFamily="18" charset="0"/>
                </a:rPr>
                <a:t>Центр-Восток (Астана-Павлодар-</a:t>
              </a:r>
              <a:r>
                <a:rPr lang="ru-RU" sz="1600" dirty="0" err="1" smtClean="0">
                  <a:cs typeface="Times New Roman" panose="02020603050405020304" pitchFamily="18" charset="0"/>
                </a:rPr>
                <a:t>Калбатау</a:t>
              </a:r>
              <a:r>
                <a:rPr lang="ru-RU" sz="1600" dirty="0" smtClean="0">
                  <a:cs typeface="Times New Roman" panose="02020603050405020304" pitchFamily="18" charset="0"/>
                </a:rPr>
                <a:t>-Усть-Каменогорск)</a:t>
              </a:r>
            </a:p>
            <a:p>
              <a:pPr marL="228600" indent="-228600">
                <a:buAutoNum type="arabicPeriod"/>
              </a:pPr>
              <a:r>
                <a:rPr lang="ru-RU" sz="1600" dirty="0" smtClean="0">
                  <a:cs typeface="Times New Roman" panose="02020603050405020304" pitchFamily="18" charset="0"/>
                </a:rPr>
                <a:t>Центр-Запад (Астана-Аркалык-</a:t>
              </a:r>
              <a:r>
                <a:rPr lang="ru-RU" sz="1600" dirty="0" err="1" smtClean="0">
                  <a:cs typeface="Times New Roman" panose="02020603050405020304" pitchFamily="18" charset="0"/>
                </a:rPr>
                <a:t>Торгай</a:t>
              </a:r>
              <a:r>
                <a:rPr lang="ru-RU" sz="1600" dirty="0" smtClean="0">
                  <a:cs typeface="Times New Roman" panose="02020603050405020304" pitchFamily="18" charset="0"/>
                </a:rPr>
                <a:t>-Карабутак-</a:t>
              </a:r>
              <a:r>
                <a:rPr lang="ru-RU" sz="1600" dirty="0" err="1" smtClean="0">
                  <a:cs typeface="Times New Roman" panose="02020603050405020304" pitchFamily="18" charset="0"/>
                </a:rPr>
                <a:t>Актобе</a:t>
              </a:r>
              <a:r>
                <a:rPr lang="ru-RU" sz="1600" dirty="0" smtClean="0">
                  <a:cs typeface="Times New Roman" panose="02020603050405020304" pitchFamily="18" charset="0"/>
                </a:rPr>
                <a:t>-Доссор-Бейнеу-Актау)</a:t>
              </a:r>
              <a:endParaRPr lang="ru-RU" sz="1600" dirty="0"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26072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412776"/>
            <a:ext cx="8219256" cy="4968552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endParaRPr lang="ru-RU" sz="1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Font typeface="Times New Roman" panose="02020603050405020304" pitchFamily="18" charset="0"/>
              <a:buChar char="─"/>
            </a:pP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резко континентальный климат (суровые температурные условия: от – 50 до +50 градусов</a:t>
            </a:r>
            <a:r>
              <a:rPr 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ru-RU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Font typeface="Times New Roman" panose="02020603050405020304" pitchFamily="18" charset="0"/>
              <a:buChar char="─"/>
            </a:pP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концентрация дорожно-строительных материалов (щебень, песок и др.) в отдельных областях республики</a:t>
            </a:r>
            <a:r>
              <a:rPr lang="kk-KZ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некачественные дорожно-строительные материалы</a:t>
            </a:r>
            <a:r>
              <a:rPr 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Font typeface="Times New Roman" panose="02020603050405020304" pitchFamily="18" charset="0"/>
              <a:buChar char="─"/>
            </a:pP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необходимого количества нефти, подходящей для последующего производства дорожного битума, пригодного для строительства в нашей климатической зоне</a:t>
            </a:r>
            <a:r>
              <a:rPr 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Font typeface="Times New Roman" panose="02020603050405020304" pitchFamily="18" charset="0"/>
              <a:buChar char="─"/>
            </a:pP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имеющие место нарушения в технологии строительства</a:t>
            </a:r>
            <a:r>
              <a:rPr lang="kk-KZ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Font typeface="Times New Roman" panose="02020603050405020304" pitchFamily="18" charset="0"/>
              <a:buChar char="─"/>
            </a:pP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малочисленность населения, и в первую очередь экономически активного населения – налогоплательщиков, что сказывается на поступлениях в бюджет и бюджетных возможностях;</a:t>
            </a:r>
          </a:p>
          <a:p>
            <a:pPr lvl="0">
              <a:buFont typeface="Times New Roman" panose="02020603050405020304" pitchFamily="18" charset="0"/>
              <a:buChar char="─"/>
            </a:pP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самое главное – это то, что областной бюджет никогда не осилит расходы, связанные с финансированием строительства, капитального или среднего ремонта местных дорог.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699792" y="404664"/>
            <a:ext cx="601216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Причины плохого состояния местной сети дорог:</a:t>
            </a:r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796123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проблемы существующих Казахстанских автодорог: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608512"/>
          </a:xfrm>
        </p:spPr>
        <p:txBody>
          <a:bodyPr>
            <a:normAutofit fontScale="47500" lnSpcReduction="20000"/>
          </a:bodyPr>
          <a:lstStyle/>
          <a:p>
            <a:pPr lvl="0">
              <a:buFont typeface="Times New Roman" panose="02020603050405020304" pitchFamily="18" charset="0"/>
              <a:buChar char="─"/>
            </a:pP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низкие технические параметры (по расчетной нагрузке на ось, категории и т.д.);</a:t>
            </a:r>
          </a:p>
          <a:p>
            <a:pPr lvl="0">
              <a:buFont typeface="Times New Roman" panose="02020603050405020304" pitchFamily="18" charset="0"/>
              <a:buChar char="─"/>
            </a:pP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высокий риск аварийности и смертности на дорогах с 2-х полосным движением;</a:t>
            </a:r>
          </a:p>
          <a:p>
            <a:pPr lvl="0">
              <a:buFont typeface="Times New Roman" panose="02020603050405020304" pitchFamily="18" charset="0"/>
              <a:buChar char="─"/>
            </a:pP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низкий уровень обеспеченности и изношенность дорожно-эксплуатационной техники в эксплуатирующих организациях по республиканской и местной сети дорог;</a:t>
            </a:r>
          </a:p>
          <a:p>
            <a:pPr lvl="0">
              <a:buFont typeface="Times New Roman" panose="02020603050405020304" pitchFamily="18" charset="0"/>
              <a:buChar char="─"/>
            </a:pP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плохое состояние автомобильных дорог областного и районного значений, а также мостов вследствие недостаточного финансирования строительства и ремонта из местных бюджетов;</a:t>
            </a:r>
          </a:p>
          <a:p>
            <a:pPr lvl="0">
              <a:buFont typeface="Times New Roman" panose="02020603050405020304" pitchFamily="18" charset="0"/>
              <a:buChar char="─"/>
            </a:pP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качество ремонта дорог в Казахстане остается низким по причинам низкой квалификации работников, используемых низкокачественных материалов и отсталых технологий, несовершенства тендерных процедур отбора исполнителей строительных и ремонтных автодорожных проектов.</a:t>
            </a:r>
          </a:p>
          <a:p>
            <a:pPr>
              <a:buFont typeface="Times New Roman" panose="02020603050405020304" pitchFamily="18" charset="0"/>
              <a:buChar char="─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09376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423</TotalTime>
  <Words>553</Words>
  <Application>Microsoft Office PowerPoint</Application>
  <PresentationFormat>Экран (4:3)</PresentationFormat>
  <Paragraphs>75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Calibri</vt:lpstr>
      <vt:lpstr>Century Gothic</vt:lpstr>
      <vt:lpstr>Times New Roman</vt:lpstr>
      <vt:lpstr>Тема Office</vt:lpstr>
      <vt:lpstr>АВТОМОБИЛЬНЫЕ ДОРОГИ</vt:lpstr>
      <vt:lpstr>Презентация PowerPoint</vt:lpstr>
      <vt:lpstr>Основные задачи развития автомобильных дорог:</vt:lpstr>
      <vt:lpstr>Тенденции, которые требуют развития дорожной отрасли:</vt:lpstr>
      <vt:lpstr>Сеть автомобильных дорог  Республики Казахстан </vt:lpstr>
      <vt:lpstr>    Сеть автомобильных дорог  Республики Казахстан  </vt:lpstr>
      <vt:lpstr>Состояние сети автодорог  республиканского значения  по состоянию на 2013 год</vt:lpstr>
      <vt:lpstr>Фактическое состояние  автомобильных дорог Казахстана</vt:lpstr>
      <vt:lpstr>Презентация PowerPoint</vt:lpstr>
      <vt:lpstr>Презентация PowerPoint</vt:lpstr>
      <vt:lpstr>Презентация PowerPoint</vt:lpstr>
      <vt:lpstr>Основные проблемы существующих Казахстанских автодорог: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Основные сооружения и элементы дорог</dc:title>
  <dc:creator>tokenovm</dc:creator>
  <cp:lastModifiedBy>Bakytbek</cp:lastModifiedBy>
  <cp:revision>40</cp:revision>
  <dcterms:created xsi:type="dcterms:W3CDTF">2015-05-18T13:34:20Z</dcterms:created>
  <dcterms:modified xsi:type="dcterms:W3CDTF">2021-01-22T15:46:47Z</dcterms:modified>
</cp:coreProperties>
</file>